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4" r:id="rId9"/>
    <p:sldId id="266" r:id="rId10"/>
    <p:sldId id="270" r:id="rId11"/>
    <p:sldId id="267" r:id="rId12"/>
    <p:sldId id="280" r:id="rId13"/>
    <p:sldId id="265" r:id="rId14"/>
    <p:sldId id="269" r:id="rId15"/>
    <p:sldId id="271" r:id="rId16"/>
    <p:sldId id="272" r:id="rId17"/>
    <p:sldId id="273" r:id="rId18"/>
    <p:sldId id="268" r:id="rId19"/>
    <p:sldId id="275" r:id="rId20"/>
    <p:sldId id="277" r:id="rId21"/>
    <p:sldId id="278" r:id="rId22"/>
    <p:sldId id="279" r:id="rId23"/>
    <p:sldId id="276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C726-38AA-49BC-83D3-6D5D72D045BF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EA78-A47C-48E1-9478-62225E0C29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26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*Saját hevenyészett, ámbár lelkiismeretes fordításom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EA78-A47C-48E1-9478-62225E0C29C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85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*Szerb Antal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EA78-A47C-48E1-9478-62225E0C29C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69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2019. 06. 03.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236787"/>
            <a:ext cx="7772400" cy="1470025"/>
          </a:xfrm>
        </p:spPr>
        <p:txBody>
          <a:bodyPr>
            <a:normAutofit/>
          </a:bodyPr>
          <a:lstStyle/>
          <a:p>
            <a:r>
              <a:rPr lang="hu-HU" sz="7200" dirty="0"/>
              <a:t>Puskin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Anyegin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Stílus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A mű romantikus és realista jegyekkel is rendelkezik, A szereplők jelleme, és a műfaj a romantikához köti, míg a kritikus társadalomábrázolás realista vonás.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42CD442-0C8B-4AA4-A944-A289A3351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0228"/>
            <a:ext cx="6435824" cy="41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Belinszkij a művet az orosz élet enciklopédiájának nevezte. A műből megismerjük a nagyvárosi és falusi életet, az öltözködési és étkezési szokásokat, leírja az orosz színházi életet.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A6803DD-5ACF-4464-82FF-CEFA417B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5" y="2254768"/>
            <a:ext cx="9144000" cy="44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Cselekmény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Anyegin fiatal arisztokrata,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sármos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megnyerő modorú, aki könnyedén elcsábítja  a hölgyeket. A városi fiatalok életét éli, színházba, fogadásokra jár, de minden untatja.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520E32A-9AAA-40ED-BCFA-AD3BE2D4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4176464" cy="41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Nagybátyja halála után egy vidéki birtokot örököl, ahol kezdetben lelkesen gazdálkodni kezd, de ezt is megunja hamar.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32F3523-97E9-4252-9FB1-34CDA89BF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111446" cy="41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Megismerkedik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Lenszkijel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 poéta lelkű szomszéd földesúrral, és hamarosan barátokká válnak. Az ugyancsak környékbeli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Larinéknak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két lányuk van: Olga és Tatjána.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59A814-3704-47E9-ADDE-E9A5F8AFB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246712" cy="43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4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Lenszkij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Olgába lesz szerelmes, hamarosan el is jegyzi, Tatjána Anyeginnek ír szerelmes levelet, ám ő visszautasítja szerelmét.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BE5C03-AF62-405E-B293-FD10DE3C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69846" cy="3657627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ED44948-8E1A-4410-AAFA-574A554EF71C}"/>
              </a:ext>
            </a:extLst>
          </p:cNvPr>
          <p:cNvSpPr txBox="1"/>
          <p:nvPr/>
        </p:nvSpPr>
        <p:spPr>
          <a:xfrm>
            <a:off x="235318" y="5358435"/>
            <a:ext cx="850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rgbClr val="00B050"/>
                </a:solidFill>
              </a:rPr>
              <a:t>Anyegin magára erőlteti a byroni hősök személyiégét, de a mű végére világossá válik, hogy ez csak egy szerep. </a:t>
            </a:r>
            <a:r>
              <a:rPr lang="hu-HU" sz="2400" dirty="0" err="1">
                <a:solidFill>
                  <a:srgbClr val="00B050"/>
                </a:solidFill>
              </a:rPr>
              <a:t>Dovsztojevszkij</a:t>
            </a:r>
            <a:r>
              <a:rPr lang="hu-HU" sz="2400" dirty="0">
                <a:solidFill>
                  <a:srgbClr val="00B050"/>
                </a:solidFill>
              </a:rPr>
              <a:t> szerint, ha Byron regényeiben lett volna rá példa, akkor viszonozza Tatjána szerelmét.</a:t>
            </a:r>
          </a:p>
        </p:txBody>
      </p:sp>
    </p:spTree>
    <p:extLst>
      <p:ext uri="{BB962C8B-B14F-4D97-AF65-F5344CB8AC3E}">
        <p14:creationId xmlns:p14="http://schemas.microsoft.com/office/powerpoint/2010/main" val="101032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Anyegin, hogy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Lenszkijt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megtréfálja Olgának kezd udvarolni (lefoglalja táncrendjét), a fiatal nemes nem tűri a sértést, párbajra hívja ki Anyegint, de megsebesül, majd belehal sérüléseibe.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4CAB3D5-AEE4-486E-B936-D95B9C40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29246"/>
            <a:ext cx="4114428" cy="41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Több év múlva találkozunk újra Anyeginnel Szentpéterváron, ahol megpillantja Tatjánát, szerelmes levelet ír neki, majd szemtől szembe is találkoznak.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0EE31D-5F1B-460F-871E-01D62821B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Ekkor azonban Tatjána már férjnél van, és most ő utasítja el Anyegint. A férj belépésével váratlanul lezárul a történet.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D740B14-DEA5-49CC-9A5A-2AC39674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69924"/>
            <a:ext cx="5832648" cy="47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8803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u="sng" dirty="0">
                <a:latin typeface="Times New Roman" pitchFamily="18" charset="0"/>
                <a:cs typeface="Times New Roman" pitchFamily="18" charset="0"/>
              </a:rPr>
              <a:t>Szereplők jellemzése: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Anyegin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Byron hőseivel rokon, őt is az életuntság, világfájdalom jellemzi, amit a spleen szóval lehet kifejezni.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85B237C-956F-4F39-B385-416EA80D68C3}"/>
              </a:ext>
            </a:extLst>
          </p:cNvPr>
          <p:cNvSpPr/>
          <p:nvPr/>
        </p:nvSpPr>
        <p:spPr>
          <a:xfrm>
            <a:off x="179512" y="2852936"/>
            <a:ext cx="54726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Anyegin is a „felesleges ember”, ami az orosz irodalomban számos esetben megjelenik. </a:t>
            </a:r>
          </a:p>
          <a:p>
            <a:pPr algn="just"/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„Anyegin meghasonlott lélek élete értelmét vesztette, mielőtt megtalálta volna”*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A08061-FBF7-4C2F-96FB-CFCE88659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34" y="2535100"/>
            <a:ext cx="2758455" cy="41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33843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u="sng" dirty="0">
                <a:latin typeface="Times New Roman" pitchFamily="18" charset="0"/>
                <a:cs typeface="Times New Roman" pitchFamily="18" charset="0"/>
              </a:rPr>
              <a:t>Történelmi háttér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Oroszország területileg és kulturálisan is Európa és Ázsia határán helyezkedik el. Nagy Péter cár (1672 - 1725) modernizálta az országot, és a nyugati mintákat vette át.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C733487-3E77-4E4D-AFC9-CA9509706306}"/>
              </a:ext>
            </a:extLst>
          </p:cNvPr>
          <p:cNvSpPr/>
          <p:nvPr/>
        </p:nvSpPr>
        <p:spPr>
          <a:xfrm>
            <a:off x="179512" y="37170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 hívására érkezett Oroszországba az etióp származású </a:t>
            </a:r>
            <a:r>
              <a:rPr lang="hu-H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Abram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Petrovics Hannibal, Puskin dédapja.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3FC4EB9-3D40-483B-B361-2045605F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81377"/>
            <a:ext cx="3096344" cy="38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 err="1">
                <a:latin typeface="Times New Roman" pitchFamily="18" charset="0"/>
                <a:cs typeface="Times New Roman" pitchFamily="18" charset="0"/>
              </a:rPr>
              <a:t>Lenszkij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Lenszkij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sok tekintetben éppen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ellentéte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Anyeginnek: könnyen lelkesül, idealista, költő lelkületű, maga is verseket ír. Első látásra szeret bele Olgába, majd első haragjában hívja ki párbajra barátját is.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B39598-B10C-42D7-914D-FCF8F8658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94" y="3425018"/>
            <a:ext cx="4454094" cy="31178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2E13E89-B097-4C55-868D-30FBB97657D2}"/>
              </a:ext>
            </a:extLst>
          </p:cNvPr>
          <p:cNvSpPr txBox="1"/>
          <p:nvPr/>
        </p:nvSpPr>
        <p:spPr>
          <a:xfrm>
            <a:off x="179512" y="407707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Halála értelmetlen és felesleges, ebben áll a tragédiája.</a:t>
            </a:r>
          </a:p>
        </p:txBody>
      </p:sp>
    </p:spTree>
    <p:extLst>
      <p:ext uri="{BB962C8B-B14F-4D97-AF65-F5344CB8AC3E}">
        <p14:creationId xmlns:p14="http://schemas.microsoft.com/office/powerpoint/2010/main" val="236343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Tatjána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Befelé forduló, érzékeny nő, aki a korabeli lányoktól is elüt, varrás hímzés és babázás helyett az olvasásban leli örömét. Anyeginben az általa olvasott regények főhőseit látja.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5F2F89-99FB-4B33-BEA3-60BF5F348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8168"/>
            <a:ext cx="5020444" cy="33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5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82453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Olga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Olga a szebbik a testvérek közül, azonban felszínes, könnyelmű, naiv leány. Vőlegényét sem sokáig siratja, hamarosan férjhez megy.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B43DE2-1BD8-4E5A-AC8B-43EC2177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52" y="260648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680520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Puskin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Maga a költő több szinten is jelen van művében: ő a történet mesélője a narrátor, olvashatjuk kommentárjait az az orosz nyelvről, irodalomról és művészetekről, de szereplőként is megjelenik mint Anyegin barátja.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BF6773-96E7-4084-812E-FBDC6FAF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898"/>
            <a:ext cx="3168352" cy="54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3600" b="1" u="sng" dirty="0">
                <a:latin typeface="Times New Roman" pitchFamily="18" charset="0"/>
                <a:cs typeface="Times New Roman" pitchFamily="18" charset="0"/>
              </a:rPr>
              <a:t>Puskin élete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Puskin 1799-ben született Moszkvában, arisztokrata, művelt családban.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Szüleitől tanult meg franciául, akik nagy kedvelői voltak a francia irodalomnak, az orosz nyelvet dajkájától,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Arina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Rodionovnától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tanulta.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Tanulmányait a Szentpétervárhoz közeli cári líceumban folytatta. Korán felfigyeltek tehetségére, csodagyerekként kezelték.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Tehetsége mellett csíntevéseivel és rossz magaviseletével is felhívta magára a figyelmet. Egy tanáráról például gúnyverset írt, majd amikor lebukott sírva kért bocsánatot, majd fél óra múlva ismét azon kapták, hogy a gúnyversen dolgozik.</a:t>
            </a:r>
          </a:p>
        </p:txBody>
      </p:sp>
    </p:spTree>
    <p:extLst>
      <p:ext uri="{BB962C8B-B14F-4D97-AF65-F5344CB8AC3E}">
        <p14:creationId xmlns:p14="http://schemas.microsoft.com/office/powerpoint/2010/main" val="163156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hivatalnoki munka nem érdekelte, színházba járt és szerencsejátékokkal töltötte idejét. Egy,  a cárt kritizáló műve miatt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Chisnauba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száműzték.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Hivatalnoki munkájára jellemző az az anekdota, ami fennmaradt róla: egy esetben egy sáskajárásról kértek tőle jelentést. Így válaszolt: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„A sáskák repültek, repültek a tájon át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földre leszálltak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Megették, amit találtak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a sáskák repültek, repültek újra tovább”*</a:t>
            </a:r>
          </a:p>
        </p:txBody>
      </p:sp>
    </p:spTree>
    <p:extLst>
      <p:ext uri="{BB962C8B-B14F-4D97-AF65-F5344CB8AC3E}">
        <p14:creationId xmlns:p14="http://schemas.microsoft.com/office/powerpoint/2010/main" val="315553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Szentpétervárra csak 1826-ban mehetett 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újra vissza.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Feleségül vette az akkor 18 éves szépséget,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Natalja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Nyikolajevna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Goncsarovát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2812D18-98D4-4968-B5FF-487B4B73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29" y="1700808"/>
            <a:ext cx="3734959" cy="465313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F2D76AD-B772-438A-BE63-8DC4D8C542D6}"/>
              </a:ext>
            </a:extLst>
          </p:cNvPr>
          <p:cNvSpPr txBox="1"/>
          <p:nvPr/>
        </p:nvSpPr>
        <p:spPr>
          <a:xfrm>
            <a:off x="179512" y="2060848"/>
            <a:ext cx="468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000" dirty="0">
                <a:solidFill>
                  <a:srgbClr val="00B050"/>
                </a:solidFill>
              </a:rPr>
              <a:t>Puskin szeretett párbajozni. Sétabotja tömör fémből készült, hogy ezzel is edzésben tartsa párbajozó kezét. </a:t>
            </a:r>
          </a:p>
        </p:txBody>
      </p:sp>
    </p:spTree>
    <p:extLst>
      <p:ext uri="{BB962C8B-B14F-4D97-AF65-F5344CB8AC3E}">
        <p14:creationId xmlns:p14="http://schemas.microsoft.com/office/powerpoint/2010/main" val="18595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1831-ben ismerkedett meg Gogollal, akivel haláláig jó barátságban volt. 1837-ben, egy párbaj során halt meg Szentpéterváron.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A53925-73A8-4D37-A8AC-FF0291117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668344" cy="44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800" b="1" dirty="0">
                <a:latin typeface="Times New Roman" pitchFamily="18" charset="0"/>
                <a:cs typeface="Times New Roman" pitchFamily="18" charset="0"/>
              </a:rPr>
              <a:t>Anyegin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FFE096A-192A-441B-B46F-4E221B39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3542497" cy="5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Műfaj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verses regény.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verses regény verses formában írt epikus mű, melyben a lírai elemek is fontos szerepet kapnak: a személyes érzelmek és önreflexiók.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Puskinra nagy hatással volt a műfaj megalkotója, Byron.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B02B45-F0BE-472A-89C6-422CD1EE3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3384376" cy="423047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53F67437-6785-430D-9156-1072FB74CF28}"/>
              </a:ext>
            </a:extLst>
          </p:cNvPr>
          <p:cNvSpPr/>
          <p:nvPr/>
        </p:nvSpPr>
        <p:spPr>
          <a:xfrm>
            <a:off x="186655" y="3140968"/>
            <a:ext cx="3521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A mű jambikus ritmusú, úgynevezett Anyegin-strófában íródott: υ – | υ – | υ – | υ – | (υ), rímképlete AB </a:t>
            </a:r>
            <a:r>
              <a:rPr lang="hu-HU" sz="2800" dirty="0" err="1">
                <a:solidFill>
                  <a:srgbClr val="00B050"/>
                </a:solidFill>
              </a:rPr>
              <a:t>AB</a:t>
            </a:r>
            <a:r>
              <a:rPr lang="hu-HU" sz="2800" dirty="0">
                <a:solidFill>
                  <a:srgbClr val="00B050"/>
                </a:solidFill>
              </a:rPr>
              <a:t> CC DD EF FE GG</a:t>
            </a:r>
          </a:p>
        </p:txBody>
      </p:sp>
    </p:spTree>
    <p:extLst>
      <p:ext uri="{BB962C8B-B14F-4D97-AF65-F5344CB8AC3E}">
        <p14:creationId xmlns:p14="http://schemas.microsoft.com/office/powerpoint/2010/main" val="240513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809</Words>
  <Application>Microsoft Office PowerPoint</Application>
  <PresentationFormat>Diavetítés a képernyőre (4:3 oldalarány)</PresentationFormat>
  <Paragraphs>61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Office-téma</vt:lpstr>
      <vt:lpstr>Puskin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52</cp:revision>
  <dcterms:created xsi:type="dcterms:W3CDTF">2015-08-27T02:13:55Z</dcterms:created>
  <dcterms:modified xsi:type="dcterms:W3CDTF">2019-06-03T20:24:14Z</dcterms:modified>
</cp:coreProperties>
</file>